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301" r:id="rId3"/>
    <p:sldId id="305" r:id="rId4"/>
    <p:sldId id="260" r:id="rId5"/>
    <p:sldId id="292" r:id="rId6"/>
    <p:sldId id="259" r:id="rId7"/>
    <p:sldId id="258" r:id="rId8"/>
    <p:sldId id="261" r:id="rId9"/>
    <p:sldId id="262" r:id="rId10"/>
    <p:sldId id="264" r:id="rId11"/>
    <p:sldId id="309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5E02"/>
    <a:srgbClr val="800000"/>
    <a:srgbClr val="990000"/>
    <a:srgbClr val="FFFF66"/>
    <a:srgbClr val="D0FB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5714765"/>
            <a:ext cx="9144000" cy="1138773"/>
          </a:xfrm>
          <a:prstGeom prst="rect">
            <a:avLst/>
          </a:prstGeom>
          <a:solidFill>
            <a:srgbClr val="FFC000"/>
          </a:solidFill>
          <a:ln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Мастер – класс </a:t>
            </a:r>
            <a:r>
              <a:rPr lang="ru-RU" sz="2400" dirty="0" err="1" smtClean="0"/>
              <a:t>пластилинография</a:t>
            </a:r>
            <a:r>
              <a:rPr lang="ru-RU" sz="2400" dirty="0" smtClean="0"/>
              <a:t> «Осеннее дерево»</a:t>
            </a:r>
          </a:p>
          <a:p>
            <a:pPr algn="ctr"/>
            <a:r>
              <a:rPr lang="ru-RU" sz="2400" dirty="0" smtClean="0"/>
              <a:t>Для детей старшего дошкольного </a:t>
            </a:r>
            <a:r>
              <a:rPr lang="ru-RU" sz="2400" dirty="0"/>
              <a:t>возраста</a:t>
            </a:r>
            <a:r>
              <a:rPr lang="ru-RU" sz="1600" dirty="0"/>
              <a:t>.</a:t>
            </a:r>
          </a:p>
          <a:p>
            <a:pPr algn="ctr"/>
            <a:endParaRPr lang="ru-RU" sz="2000" dirty="0"/>
          </a:p>
        </p:txBody>
      </p:sp>
      <p:pic>
        <p:nvPicPr>
          <p:cNvPr id="4" name="Рисунок 3" descr="http://ya-uchitel.ru/_ld/44/8469896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590" y="33739"/>
            <a:ext cx="7380820" cy="5681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Юлиана\Downloads\63376000_1283139607_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3364" y="-1"/>
            <a:ext cx="9307363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142853"/>
            <a:ext cx="8501122" cy="707886"/>
          </a:xfrm>
          <a:prstGeom prst="rect">
            <a:avLst/>
          </a:prstGeom>
          <a:solidFill>
            <a:srgbClr val="FFFF66"/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800000"/>
                </a:solidFill>
              </a:rPr>
              <a:t>Можно добавить листочки оранжевого и  немного зеленого цвета. Листья могут располагаться на веточках дерева вверху и внизу на земле.</a:t>
            </a:r>
          </a:p>
        </p:txBody>
      </p:sp>
      <p:pic>
        <p:nvPicPr>
          <p:cNvPr id="1026" name="Picture 2" descr="C:\Users\DN\Desktop\дерево\JcW0fGbpFlc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980728"/>
            <a:ext cx="2952328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ана\Downloads\0_81485_c25f5b05_XL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3736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691680" y="857231"/>
            <a:ext cx="4968552" cy="523220"/>
          </a:xfrm>
          <a:prstGeom prst="rect">
            <a:avLst/>
          </a:prstGeom>
          <a:solidFill>
            <a:srgbClr val="FFFF66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800000"/>
                </a:solidFill>
              </a:rPr>
              <a:t>Спасибо за внимание!!!</a:t>
            </a:r>
            <a:endParaRPr lang="ru-RU" sz="2800" b="1" i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021121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ана\Downloads\63375998_1283139546_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6920" cy="6858000"/>
          </a:xfrm>
          <a:prstGeom prst="rect">
            <a:avLst/>
          </a:prstGeom>
          <a:noFill/>
          <a:ln>
            <a:solidFill>
              <a:srgbClr val="99000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500174"/>
            <a:ext cx="8634756" cy="510909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rgbClr val="990000"/>
            </a:solidFill>
          </a:ln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1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. Твёрдый пластилин разогреть перед занятием в горячей воде (но не заливать кипятком).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2. Во избежание деформации картины в качестве основы следует использовать плотный картон.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3. Основу перед началом работы покрывать скотчем. Это поможет избежать появления жирных пятен (работать на скользкой поверхности легче и при помощи стека проще снять лишний пластилин).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4. На рабочем столе должна обязательно присутствовать доска или клеёнка, салфетка для рук.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5. Покрытие пластилиновой картинки бесцветным лаком или лаком для волос продлит ее "жизнь".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6. Для того чтобы придать поверхности блеск, перед заглаживанием пластилина пальцы слегка смачивают в воде, но так, чтобы картонная основа не размокла.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7. Чтобы поверхность картины выглядела шероховатой, используются различные способы нанесения изображения рельефных точек, штрихов, полосок, извилин или фигурных линий. Работать можно не только пальцами рук, но и стеками.</a:t>
            </a: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8. В процессе занятия требуется выполнять минутные разминки и физкультурные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минутки.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0298" y="428604"/>
            <a:ext cx="4286280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99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Рекомендации по работе в технике «</a:t>
            </a:r>
            <a:r>
              <a:rPr lang="ru-RU" b="1" dirty="0" err="1">
                <a:solidFill>
                  <a:schemeClr val="tx2">
                    <a:lumMod val="75000"/>
                  </a:schemeClr>
                </a:solidFill>
              </a:rPr>
              <a:t>Пластилинография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sz="36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9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Юлиана\Downloads\GGiPhone.com_ABC_GIF240x3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800000"/>
            </a:solidFill>
          </a:ln>
        </p:spPr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755576" y="3255345"/>
            <a:ext cx="7128792" cy="2616101"/>
          </a:xfrm>
          <a:prstGeom prst="rect">
            <a:avLst/>
          </a:prstGeom>
          <a:solidFill>
            <a:srgbClr val="FFFF66"/>
          </a:solidFill>
          <a:ln w="9525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000" b="1" dirty="0"/>
              <a:t>Основные цели и </a:t>
            </a:r>
            <a:r>
              <a:rPr lang="ru-RU" sz="2000" b="1" dirty="0" smtClean="0"/>
              <a:t>задачи:</a:t>
            </a:r>
            <a:endParaRPr lang="ru-RU" sz="2000" dirty="0"/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1.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Формировать навыки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работы с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пластилином.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2. Освоение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приемов (скатывания, надавливания, размазывания) и создание с их помощью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сюжетной картины.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3. Обучение умению ориентироваться на листе бумаги.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4.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Развивать интерес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 художественной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деятельности, мелкую моторику,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координации движений рук, глазомера.</a:t>
            </a:r>
          </a:p>
          <a:p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5.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Воспитывать усидчивость, аккуратность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в работе, желания доводить начатое дело до конца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Picture 2" descr="C:\Users\Юлиана\Downloads\685d9940108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7818" y="714356"/>
            <a:ext cx="4214842" cy="4214842"/>
          </a:xfrm>
          <a:prstGeom prst="rect">
            <a:avLst/>
          </a:prstGeom>
          <a:noFill/>
        </p:spPr>
      </p:pic>
      <p:pic>
        <p:nvPicPr>
          <p:cNvPr id="6" name="Picture 2" descr="C:\Users\Юлиана\Downloads\685d9940108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428604"/>
            <a:ext cx="2357454" cy="2357454"/>
          </a:xfrm>
          <a:prstGeom prst="rect">
            <a:avLst/>
          </a:prstGeom>
          <a:noFill/>
        </p:spPr>
      </p:pic>
      <p:pic>
        <p:nvPicPr>
          <p:cNvPr id="7" name="Picture 2" descr="C:\Users\Юлиана\Downloads\685d9940108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74" y="3929066"/>
            <a:ext cx="2357454" cy="23574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480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иана\Downloads\63376008_1283139798_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953"/>
            <a:ext cx="9275594" cy="7215166"/>
          </a:xfrm>
          <a:prstGeom prst="rect">
            <a:avLst/>
          </a:prstGeom>
          <a:noFill/>
        </p:spPr>
      </p:pic>
      <p:pic>
        <p:nvPicPr>
          <p:cNvPr id="4100" name="Picture 4" descr="C:\Users\Юлиана\Downloads\685d9940108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86166"/>
            <a:ext cx="3071834" cy="3071834"/>
          </a:xfrm>
          <a:prstGeom prst="rect">
            <a:avLst/>
          </a:prstGeom>
          <a:noFill/>
        </p:spPr>
      </p:pic>
      <p:pic>
        <p:nvPicPr>
          <p:cNvPr id="4101" name="Picture 5" descr="C:\Users\Юлиана\Downloads\685d9940108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3000364" cy="3000364"/>
          </a:xfrm>
          <a:prstGeom prst="rect">
            <a:avLst/>
          </a:prstGeom>
          <a:noFill/>
        </p:spPr>
      </p:pic>
      <p:pic>
        <p:nvPicPr>
          <p:cNvPr id="7" name="Picture 4" descr="C:\Users\Юлиана\Downloads\685d9940108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66" y="4000504"/>
            <a:ext cx="3071834" cy="3071834"/>
          </a:xfrm>
          <a:prstGeom prst="rect">
            <a:avLst/>
          </a:prstGeom>
          <a:noFill/>
        </p:spPr>
      </p:pic>
      <p:pic>
        <p:nvPicPr>
          <p:cNvPr id="1026" name="Picture 2" descr="C:\Users\DN\Desktop\дерево\C6IE3VBOaS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3"/>
            <a:ext cx="2952328" cy="447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03923" y="1071156"/>
            <a:ext cx="38164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990000"/>
                </a:solidFill>
              </a:rPr>
              <a:t>Для работы нам понадобиться:</a:t>
            </a:r>
          </a:p>
          <a:p>
            <a:r>
              <a:rPr lang="ru-RU" dirty="0" smtClean="0">
                <a:solidFill>
                  <a:srgbClr val="990000"/>
                </a:solidFill>
              </a:rPr>
              <a:t>- лист </a:t>
            </a:r>
            <a:r>
              <a:rPr lang="ru-RU" dirty="0">
                <a:solidFill>
                  <a:srgbClr val="990000"/>
                </a:solidFill>
              </a:rPr>
              <a:t>бумаги  </a:t>
            </a:r>
            <a:r>
              <a:rPr lang="ru-RU" dirty="0" smtClean="0">
                <a:solidFill>
                  <a:srgbClr val="990000"/>
                </a:solidFill>
              </a:rPr>
              <a:t>с </a:t>
            </a:r>
            <a:r>
              <a:rPr lang="ru-RU" dirty="0">
                <a:solidFill>
                  <a:srgbClr val="990000"/>
                </a:solidFill>
              </a:rPr>
              <a:t>нарисованным контуром </a:t>
            </a:r>
            <a:r>
              <a:rPr lang="ru-RU" dirty="0" smtClean="0">
                <a:solidFill>
                  <a:srgbClr val="990000"/>
                </a:solidFill>
              </a:rPr>
              <a:t>дерева;</a:t>
            </a:r>
            <a:endParaRPr lang="ru-RU" dirty="0">
              <a:solidFill>
                <a:srgbClr val="990000"/>
              </a:solidFill>
            </a:endParaRPr>
          </a:p>
          <a:p>
            <a:r>
              <a:rPr lang="ru-RU" dirty="0">
                <a:solidFill>
                  <a:srgbClr val="990000"/>
                </a:solidFill>
              </a:rPr>
              <a:t>-пластилин (коричневого, желтого, красного, оранжевого, зеленого цветов);</a:t>
            </a:r>
          </a:p>
          <a:p>
            <a:r>
              <a:rPr lang="ru-RU" dirty="0">
                <a:solidFill>
                  <a:srgbClr val="990000"/>
                </a:solidFill>
              </a:rPr>
              <a:t>- влажные салфетки;</a:t>
            </a:r>
          </a:p>
          <a:p>
            <a:r>
              <a:rPr lang="ru-RU" dirty="0">
                <a:solidFill>
                  <a:srgbClr val="990000"/>
                </a:solidFill>
              </a:rPr>
              <a:t>-дощечки</a:t>
            </a:r>
            <a:r>
              <a:rPr lang="ru-RU" dirty="0" smtClean="0">
                <a:solidFill>
                  <a:srgbClr val="990000"/>
                </a:solidFill>
              </a:rPr>
              <a:t>;</a:t>
            </a:r>
          </a:p>
          <a:p>
            <a:r>
              <a:rPr lang="ru-RU" dirty="0" smtClean="0">
                <a:solidFill>
                  <a:srgbClr val="990000"/>
                </a:solidFill>
              </a:rPr>
              <a:t>скотч;</a:t>
            </a:r>
          </a:p>
          <a:p>
            <a:r>
              <a:rPr lang="ru-RU" dirty="0" smtClean="0">
                <a:solidFill>
                  <a:srgbClr val="990000"/>
                </a:solidFill>
              </a:rPr>
              <a:t>-ножницы</a:t>
            </a:r>
            <a:endParaRPr lang="ru-RU" dirty="0">
              <a:solidFill>
                <a:srgbClr val="990000"/>
              </a:solidFill>
            </a:endParaRPr>
          </a:p>
          <a:p>
            <a:r>
              <a:rPr lang="ru-RU" dirty="0" smtClean="0">
                <a:solidFill>
                  <a:schemeClr val="bg1">
                    <a:lumMod val="75000"/>
                  </a:schemeClr>
                </a:solidFill>
              </a:rPr>
              <a:t>  </a:t>
            </a:r>
            <a:endParaRPr lang="ru-RU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Юлиана\Downloads\63376008_1283139798_0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5594" cy="6858000"/>
          </a:xfrm>
          <a:prstGeom prst="rect">
            <a:avLst/>
          </a:prstGeom>
          <a:noFill/>
        </p:spPr>
      </p:pic>
      <p:pic>
        <p:nvPicPr>
          <p:cNvPr id="4100" name="Picture 4" descr="C:\Users\Юлиана\Downloads\685d9940108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3786166"/>
            <a:ext cx="3071834" cy="3071834"/>
          </a:xfrm>
          <a:prstGeom prst="rect">
            <a:avLst/>
          </a:prstGeom>
          <a:noFill/>
        </p:spPr>
      </p:pic>
      <p:pic>
        <p:nvPicPr>
          <p:cNvPr id="4101" name="Picture 5" descr="C:\Users\Юлиана\Downloads\685d9940108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500438"/>
            <a:ext cx="3000364" cy="3000364"/>
          </a:xfrm>
          <a:prstGeom prst="rect">
            <a:avLst/>
          </a:prstGeom>
          <a:noFill/>
        </p:spPr>
      </p:pic>
      <p:pic>
        <p:nvPicPr>
          <p:cNvPr id="7" name="Picture 4" descr="C:\Users\Юлиана\Downloads\685d99401089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66" y="4000504"/>
            <a:ext cx="3071834" cy="3071834"/>
          </a:xfrm>
          <a:prstGeom prst="rect">
            <a:avLst/>
          </a:prstGeom>
          <a:noFill/>
        </p:spPr>
      </p:pic>
      <p:pic>
        <p:nvPicPr>
          <p:cNvPr id="1027" name="Picture 3" descr="C:\Users\DN\Desktop\дерево\cLF51Vwrlw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606" y="620688"/>
            <a:ext cx="2861477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187624" y="2690336"/>
            <a:ext cx="316835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990000"/>
                </a:solidFill>
              </a:rPr>
              <a:t>Основу перед началом работы </a:t>
            </a:r>
            <a:r>
              <a:rPr lang="ru-RU" sz="2000" dirty="0" smtClean="0">
                <a:solidFill>
                  <a:srgbClr val="990000"/>
                </a:solidFill>
              </a:rPr>
              <a:t>покрыть </a:t>
            </a:r>
            <a:r>
              <a:rPr lang="ru-RU" sz="2000" dirty="0">
                <a:solidFill>
                  <a:srgbClr val="990000"/>
                </a:solidFill>
              </a:rPr>
              <a:t>скотчем. Это поможет избежать появления жирных пятен (работать на скользкой поверхности легче и при помощи стека проще снять лишний пластилин).</a:t>
            </a:r>
          </a:p>
        </p:txBody>
      </p:sp>
    </p:spTree>
    <p:extLst>
      <p:ext uri="{BB962C8B-B14F-4D97-AF65-F5344CB8AC3E}">
        <p14:creationId xmlns:p14="http://schemas.microsoft.com/office/powerpoint/2010/main" val="3400598486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Юлиана\Downloads\84992920_large_63376002_1283139650_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31597" y="0"/>
            <a:ext cx="9275597" cy="6858000"/>
          </a:xfrm>
          <a:prstGeom prst="rect">
            <a:avLst/>
          </a:prstGeom>
          <a:noFill/>
        </p:spPr>
      </p:pic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50" name="Picture 2" descr="C:\Users\Юлиана\Documents\Ирина\3444689505831921052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4786322"/>
            <a:ext cx="7500990" cy="250033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467544" y="2551837"/>
            <a:ext cx="34563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Сначала мы сделаем ствол дерева. Для этого нам понадобится пластилин коричневого цвета. Кладем на ладонь кусочек пластилина и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раскатываем прямыми движениями рук 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«колбаску». Затем прикладываем на </a:t>
            </a:r>
            <a:r>
              <a:rPr lang="ru-RU" sz="2000" b="1" dirty="0" smtClean="0">
                <a:solidFill>
                  <a:schemeClr val="bg1">
                    <a:lumMod val="75000"/>
                  </a:schemeClr>
                </a:solidFill>
              </a:rPr>
              <a:t>ствол </a:t>
            </a:r>
            <a:r>
              <a:rPr lang="ru-RU" sz="2000" b="1" dirty="0">
                <a:solidFill>
                  <a:schemeClr val="bg1">
                    <a:lumMod val="75000"/>
                  </a:schemeClr>
                </a:solidFill>
              </a:rPr>
              <a:t>дерева и прижимаем. </a:t>
            </a:r>
          </a:p>
        </p:txBody>
      </p:sp>
      <p:pic>
        <p:nvPicPr>
          <p:cNvPr id="2051" name="Picture 3" descr="C:\Users\DN\Desktop\дерево\I15M26prJD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764704"/>
            <a:ext cx="2952328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5" name="Picture 3" descr="C:\Users\Юлиана\Downloads\235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753" y="0"/>
            <a:ext cx="916275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282" y="214291"/>
            <a:ext cx="8643998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Раскатываем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«колбаски»,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пока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ствол не заполним пластилином. 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DN\Desktop\дерево\EELjJ8JDoT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19" y="1168399"/>
            <a:ext cx="2880321" cy="4132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Юлиана\Downloads\08222483a3b0789421fee963aca49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000100" y="357166"/>
            <a:ext cx="721523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80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tx2">
                    <a:lumMod val="75000"/>
                  </a:schemeClr>
                </a:solidFill>
              </a:rPr>
              <a:t>Таким же образом катаем «колбаски» на ветки дерева,  а затем и на маленькие веточки. </a:t>
            </a:r>
          </a:p>
        </p:txBody>
      </p:sp>
      <p:pic>
        <p:nvPicPr>
          <p:cNvPr id="8193" name="Picture 1" descr="C:\Users\Юлиана\Downloads\2367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785926"/>
            <a:ext cx="1809751" cy="1809751"/>
          </a:xfrm>
          <a:prstGeom prst="rect">
            <a:avLst/>
          </a:prstGeom>
          <a:noFill/>
        </p:spPr>
      </p:pic>
      <p:pic>
        <p:nvPicPr>
          <p:cNvPr id="11" name="Picture 5" descr="C:\Users\Юлиана\Downloads\23675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2500306"/>
            <a:ext cx="1238247" cy="1238247"/>
          </a:xfrm>
          <a:prstGeom prst="rect">
            <a:avLst/>
          </a:prstGeom>
          <a:noFill/>
        </p:spPr>
      </p:pic>
      <p:pic>
        <p:nvPicPr>
          <p:cNvPr id="12" name="Picture 6" descr="C:\Users\Юлиана\Downloads\23675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15264" y="5429264"/>
            <a:ext cx="1428736" cy="1428736"/>
          </a:xfrm>
          <a:prstGeom prst="rect">
            <a:avLst/>
          </a:prstGeom>
          <a:noFill/>
        </p:spPr>
      </p:pic>
      <p:pic>
        <p:nvPicPr>
          <p:cNvPr id="4098" name="Picture 2" descr="C:\Users\DN\Desktop\дерево\f0kOsuze3P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73048"/>
            <a:ext cx="2525980" cy="34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N\Desktop\дерево\ndzsrJsgPRQ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173048"/>
            <a:ext cx="2635226" cy="3416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Юлиана\Downloads\08222483a3b0789421fee963aca4978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9459" name="Picture 3" descr="C:\Users\Юлиана\Downloads\1363048167166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6000744"/>
            <a:ext cx="5357850" cy="857256"/>
          </a:xfrm>
          <a:prstGeom prst="rect">
            <a:avLst/>
          </a:prstGeom>
          <a:noFill/>
        </p:spPr>
      </p:pic>
      <p:pic>
        <p:nvPicPr>
          <p:cNvPr id="5122" name="Picture 2" descr="C:\Users\DN\Desktop\дерево\ndzsrJsgPRQ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871901"/>
            <a:ext cx="2808312" cy="3985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N\Desktop\дерево\jGdLNJBQn-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29793"/>
            <a:ext cx="3048745" cy="3945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87849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800000"/>
                </a:solidFill>
              </a:rPr>
              <a:t>П</a:t>
            </a:r>
            <a:r>
              <a:rPr lang="ru-RU" b="1" dirty="0" smtClean="0">
                <a:solidFill>
                  <a:srgbClr val="800000"/>
                </a:solidFill>
              </a:rPr>
              <a:t>риступаем </a:t>
            </a:r>
            <a:r>
              <a:rPr lang="ru-RU" b="1" dirty="0">
                <a:solidFill>
                  <a:srgbClr val="800000"/>
                </a:solidFill>
              </a:rPr>
              <a:t>к выполнению осенних листочков. Берем желтый пластилин, отщипываем от куска кусочек, </a:t>
            </a:r>
            <a:r>
              <a:rPr lang="ru-RU" b="1" dirty="0" smtClean="0">
                <a:solidFill>
                  <a:srgbClr val="800000"/>
                </a:solidFill>
              </a:rPr>
              <a:t>кругообразными </a:t>
            </a:r>
            <a:r>
              <a:rPr lang="ru-RU" b="1" dirty="0">
                <a:solidFill>
                  <a:srgbClr val="800000"/>
                </a:solidFill>
              </a:rPr>
              <a:t>движениями ладоней или пальцами скатывается в </a:t>
            </a:r>
            <a:r>
              <a:rPr lang="ru-RU" b="1" dirty="0" smtClean="0">
                <a:solidFill>
                  <a:srgbClr val="800000"/>
                </a:solidFill>
              </a:rPr>
              <a:t>шарик, затем </a:t>
            </a:r>
            <a:r>
              <a:rPr lang="ru-RU" b="1" dirty="0">
                <a:solidFill>
                  <a:srgbClr val="800000"/>
                </a:solidFill>
              </a:rPr>
              <a:t>его </a:t>
            </a:r>
            <a:r>
              <a:rPr lang="ru-RU" b="1" dirty="0" smtClean="0">
                <a:solidFill>
                  <a:srgbClr val="800000"/>
                </a:solidFill>
              </a:rPr>
              <a:t>и </a:t>
            </a:r>
            <a:r>
              <a:rPr lang="ru-RU" b="1" dirty="0">
                <a:solidFill>
                  <a:srgbClr val="800000"/>
                </a:solidFill>
              </a:rPr>
              <a:t>прикладываем к веткам нашего дерева и  прижимаем. Получился листочек. 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472</TotalTime>
  <Words>457</Words>
  <Application>Microsoft Office PowerPoint</Application>
  <PresentationFormat>Экран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Юлиана</dc:creator>
  <cp:lastModifiedBy>ACER</cp:lastModifiedBy>
  <cp:revision>69</cp:revision>
  <dcterms:created xsi:type="dcterms:W3CDTF">2013-08-18T07:45:48Z</dcterms:created>
  <dcterms:modified xsi:type="dcterms:W3CDTF">2017-10-02T16:24:55Z</dcterms:modified>
</cp:coreProperties>
</file>