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75" r:id="rId3"/>
    <p:sldId id="276" r:id="rId4"/>
    <p:sldId id="257" r:id="rId5"/>
    <p:sldId id="273" r:id="rId6"/>
    <p:sldId id="277" r:id="rId7"/>
    <p:sldId id="278" r:id="rId8"/>
    <p:sldId id="279" r:id="rId9"/>
    <p:sldId id="271" r:id="rId10"/>
    <p:sldId id="272" r:id="rId11"/>
    <p:sldId id="274" r:id="rId12"/>
    <p:sldId id="280" r:id="rId13"/>
    <p:sldId id="270"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2" autoAdjust="0"/>
    <p:restoredTop sz="94660"/>
  </p:normalViewPr>
  <p:slideViewPr>
    <p:cSldViewPr snapToGrid="0">
      <p:cViewPr varScale="1">
        <p:scale>
          <a:sx n="116" d="100"/>
          <a:sy n="116" d="100"/>
        </p:scale>
        <p:origin x="16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B79680B-3FDF-4797-B376-FE514DD405E8}" type="datetimeFigureOut">
              <a:rPr lang="ru-RU" smtClean="0"/>
              <a:pPr/>
              <a:t>21.01.2021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64A12E-08DF-4085-8524-01B7A88C47A8}" type="slidenum">
              <a:rPr lang="ru-RU" smtClean="0"/>
              <a:pPr/>
              <a:t>‹#›</a:t>
            </a:fld>
            <a:endParaRPr lang="ru-RU"/>
          </a:p>
        </p:txBody>
      </p:sp>
    </p:spTree>
    <p:extLst>
      <p:ext uri="{BB962C8B-B14F-4D97-AF65-F5344CB8AC3E}">
        <p14:creationId xmlns:p14="http://schemas.microsoft.com/office/powerpoint/2010/main" val="407368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79680B-3FDF-4797-B376-FE514DD405E8}" type="datetimeFigureOut">
              <a:rPr lang="ru-RU" smtClean="0"/>
              <a:pPr/>
              <a:t>21.01.2021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64A12E-08DF-4085-8524-01B7A88C47A8}" type="slidenum">
              <a:rPr lang="ru-RU" smtClean="0"/>
              <a:pPr/>
              <a:t>‹#›</a:t>
            </a:fld>
            <a:endParaRPr lang="ru-RU"/>
          </a:p>
        </p:txBody>
      </p:sp>
    </p:spTree>
    <p:extLst>
      <p:ext uri="{BB962C8B-B14F-4D97-AF65-F5344CB8AC3E}">
        <p14:creationId xmlns:p14="http://schemas.microsoft.com/office/powerpoint/2010/main" val="423103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79680B-3FDF-4797-B376-FE514DD405E8}" type="datetimeFigureOut">
              <a:rPr lang="ru-RU" smtClean="0"/>
              <a:pPr/>
              <a:t>21.01.2021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64A12E-08DF-4085-8524-01B7A88C47A8}"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53257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79680B-3FDF-4797-B376-FE514DD405E8}" type="datetimeFigureOut">
              <a:rPr lang="ru-RU" smtClean="0"/>
              <a:pPr/>
              <a:t>21.01.2021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64A12E-08DF-4085-8524-01B7A88C47A8}" type="slidenum">
              <a:rPr lang="ru-RU" smtClean="0"/>
              <a:pPr/>
              <a:t>‹#›</a:t>
            </a:fld>
            <a:endParaRPr lang="ru-RU"/>
          </a:p>
        </p:txBody>
      </p:sp>
    </p:spTree>
    <p:extLst>
      <p:ext uri="{BB962C8B-B14F-4D97-AF65-F5344CB8AC3E}">
        <p14:creationId xmlns:p14="http://schemas.microsoft.com/office/powerpoint/2010/main" val="2300843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79680B-3FDF-4797-B376-FE514DD405E8}" type="datetimeFigureOut">
              <a:rPr lang="ru-RU" smtClean="0"/>
              <a:pPr/>
              <a:t>21.01.2021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64A12E-08DF-4085-8524-01B7A88C47A8}"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1573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79680B-3FDF-4797-B376-FE514DD405E8}" type="datetimeFigureOut">
              <a:rPr lang="ru-RU" smtClean="0"/>
              <a:pPr/>
              <a:t>21.01.2021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64A12E-08DF-4085-8524-01B7A88C47A8}" type="slidenum">
              <a:rPr lang="ru-RU" smtClean="0"/>
              <a:pPr/>
              <a:t>‹#›</a:t>
            </a:fld>
            <a:endParaRPr lang="ru-RU"/>
          </a:p>
        </p:txBody>
      </p:sp>
    </p:spTree>
    <p:extLst>
      <p:ext uri="{BB962C8B-B14F-4D97-AF65-F5344CB8AC3E}">
        <p14:creationId xmlns:p14="http://schemas.microsoft.com/office/powerpoint/2010/main" val="4099043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79680B-3FDF-4797-B376-FE514DD405E8}" type="datetimeFigureOut">
              <a:rPr lang="ru-RU" smtClean="0"/>
              <a:pPr/>
              <a:t>21.01.2021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64A12E-08DF-4085-8524-01B7A88C47A8}" type="slidenum">
              <a:rPr lang="ru-RU" smtClean="0"/>
              <a:pPr/>
              <a:t>‹#›</a:t>
            </a:fld>
            <a:endParaRPr lang="ru-RU"/>
          </a:p>
        </p:txBody>
      </p:sp>
    </p:spTree>
    <p:extLst>
      <p:ext uri="{BB962C8B-B14F-4D97-AF65-F5344CB8AC3E}">
        <p14:creationId xmlns:p14="http://schemas.microsoft.com/office/powerpoint/2010/main" val="570558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79680B-3FDF-4797-B376-FE514DD405E8}" type="datetimeFigureOut">
              <a:rPr lang="ru-RU" smtClean="0"/>
              <a:pPr/>
              <a:t>21.01.2021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64A12E-08DF-4085-8524-01B7A88C47A8}" type="slidenum">
              <a:rPr lang="ru-RU" smtClean="0"/>
              <a:pPr/>
              <a:t>‹#›</a:t>
            </a:fld>
            <a:endParaRPr lang="ru-RU"/>
          </a:p>
        </p:txBody>
      </p:sp>
    </p:spTree>
    <p:extLst>
      <p:ext uri="{BB962C8B-B14F-4D97-AF65-F5344CB8AC3E}">
        <p14:creationId xmlns:p14="http://schemas.microsoft.com/office/powerpoint/2010/main" val="391012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79680B-3FDF-4797-B376-FE514DD405E8}" type="datetimeFigureOut">
              <a:rPr lang="ru-RU" smtClean="0"/>
              <a:pPr/>
              <a:t>21.01.2021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64A12E-08DF-4085-8524-01B7A88C47A8}" type="slidenum">
              <a:rPr lang="ru-RU" smtClean="0"/>
              <a:pPr/>
              <a:t>‹#›</a:t>
            </a:fld>
            <a:endParaRPr lang="ru-RU"/>
          </a:p>
        </p:txBody>
      </p:sp>
    </p:spTree>
    <p:extLst>
      <p:ext uri="{BB962C8B-B14F-4D97-AF65-F5344CB8AC3E}">
        <p14:creationId xmlns:p14="http://schemas.microsoft.com/office/powerpoint/2010/main" val="156604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79680B-3FDF-4797-B376-FE514DD405E8}" type="datetimeFigureOut">
              <a:rPr lang="ru-RU" smtClean="0"/>
              <a:pPr/>
              <a:t>21.01.2021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64A12E-08DF-4085-8524-01B7A88C47A8}" type="slidenum">
              <a:rPr lang="ru-RU" smtClean="0"/>
              <a:pPr/>
              <a:t>‹#›</a:t>
            </a:fld>
            <a:endParaRPr lang="ru-RU"/>
          </a:p>
        </p:txBody>
      </p:sp>
    </p:spTree>
    <p:extLst>
      <p:ext uri="{BB962C8B-B14F-4D97-AF65-F5344CB8AC3E}">
        <p14:creationId xmlns:p14="http://schemas.microsoft.com/office/powerpoint/2010/main" val="4183334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B79680B-3FDF-4797-B376-FE514DD405E8}" type="datetimeFigureOut">
              <a:rPr lang="ru-RU" smtClean="0"/>
              <a:pPr/>
              <a:t>21.01.2021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864A12E-08DF-4085-8524-01B7A88C47A8}" type="slidenum">
              <a:rPr lang="ru-RU" smtClean="0"/>
              <a:pPr/>
              <a:t>‹#›</a:t>
            </a:fld>
            <a:endParaRPr lang="ru-RU"/>
          </a:p>
        </p:txBody>
      </p:sp>
    </p:spTree>
    <p:extLst>
      <p:ext uri="{BB962C8B-B14F-4D97-AF65-F5344CB8AC3E}">
        <p14:creationId xmlns:p14="http://schemas.microsoft.com/office/powerpoint/2010/main" val="175022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B79680B-3FDF-4797-B376-FE514DD405E8}" type="datetimeFigureOut">
              <a:rPr lang="ru-RU" smtClean="0"/>
              <a:pPr/>
              <a:t>21.01.2021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864A12E-08DF-4085-8524-01B7A88C47A8}" type="slidenum">
              <a:rPr lang="ru-RU" smtClean="0"/>
              <a:pPr/>
              <a:t>‹#›</a:t>
            </a:fld>
            <a:endParaRPr lang="ru-RU"/>
          </a:p>
        </p:txBody>
      </p:sp>
    </p:spTree>
    <p:extLst>
      <p:ext uri="{BB962C8B-B14F-4D97-AF65-F5344CB8AC3E}">
        <p14:creationId xmlns:p14="http://schemas.microsoft.com/office/powerpoint/2010/main" val="2059260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B79680B-3FDF-4797-B376-FE514DD405E8}" type="datetimeFigureOut">
              <a:rPr lang="ru-RU" smtClean="0"/>
              <a:pPr/>
              <a:t>21.01.2021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864A12E-08DF-4085-8524-01B7A88C47A8}" type="slidenum">
              <a:rPr lang="ru-RU" smtClean="0"/>
              <a:pPr/>
              <a:t>‹#›</a:t>
            </a:fld>
            <a:endParaRPr lang="ru-RU"/>
          </a:p>
        </p:txBody>
      </p:sp>
    </p:spTree>
    <p:extLst>
      <p:ext uri="{BB962C8B-B14F-4D97-AF65-F5344CB8AC3E}">
        <p14:creationId xmlns:p14="http://schemas.microsoft.com/office/powerpoint/2010/main" val="240934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9680B-3FDF-4797-B376-FE514DD405E8}" type="datetimeFigureOut">
              <a:rPr lang="ru-RU" smtClean="0"/>
              <a:pPr/>
              <a:t>21.01.2021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864A12E-08DF-4085-8524-01B7A88C47A8}" type="slidenum">
              <a:rPr lang="ru-RU" smtClean="0"/>
              <a:pPr/>
              <a:t>‹#›</a:t>
            </a:fld>
            <a:endParaRPr lang="ru-RU"/>
          </a:p>
        </p:txBody>
      </p:sp>
    </p:spTree>
    <p:extLst>
      <p:ext uri="{BB962C8B-B14F-4D97-AF65-F5344CB8AC3E}">
        <p14:creationId xmlns:p14="http://schemas.microsoft.com/office/powerpoint/2010/main" val="1994063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79680B-3FDF-4797-B376-FE514DD405E8}" type="datetimeFigureOut">
              <a:rPr lang="ru-RU" smtClean="0"/>
              <a:pPr/>
              <a:t>21.01.2021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864A12E-08DF-4085-8524-01B7A88C47A8}" type="slidenum">
              <a:rPr lang="ru-RU" smtClean="0"/>
              <a:pPr/>
              <a:t>‹#›</a:t>
            </a:fld>
            <a:endParaRPr lang="ru-RU"/>
          </a:p>
        </p:txBody>
      </p:sp>
    </p:spTree>
    <p:extLst>
      <p:ext uri="{BB962C8B-B14F-4D97-AF65-F5344CB8AC3E}">
        <p14:creationId xmlns:p14="http://schemas.microsoft.com/office/powerpoint/2010/main" val="1513912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79680B-3FDF-4797-B376-FE514DD405E8}" type="datetimeFigureOut">
              <a:rPr lang="ru-RU" smtClean="0"/>
              <a:pPr/>
              <a:t>21.01.2021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864A12E-08DF-4085-8524-01B7A88C47A8}" type="slidenum">
              <a:rPr lang="ru-RU" smtClean="0"/>
              <a:pPr/>
              <a:t>‹#›</a:t>
            </a:fld>
            <a:endParaRPr lang="ru-RU"/>
          </a:p>
        </p:txBody>
      </p:sp>
    </p:spTree>
    <p:extLst>
      <p:ext uri="{BB962C8B-B14F-4D97-AF65-F5344CB8AC3E}">
        <p14:creationId xmlns:p14="http://schemas.microsoft.com/office/powerpoint/2010/main" val="404587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79680B-3FDF-4797-B376-FE514DD405E8}" type="datetimeFigureOut">
              <a:rPr lang="ru-RU" smtClean="0"/>
              <a:pPr/>
              <a:t>21.01.2021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864A12E-08DF-4085-8524-01B7A88C47A8}" type="slidenum">
              <a:rPr lang="ru-RU" smtClean="0"/>
              <a:pPr/>
              <a:t>‹#›</a:t>
            </a:fld>
            <a:endParaRPr lang="ru-RU"/>
          </a:p>
        </p:txBody>
      </p:sp>
    </p:spTree>
    <p:extLst>
      <p:ext uri="{BB962C8B-B14F-4D97-AF65-F5344CB8AC3E}">
        <p14:creationId xmlns:p14="http://schemas.microsoft.com/office/powerpoint/2010/main" val="52064521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e.stvospitatel.ru/422479#F02"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97951" y="324667"/>
            <a:ext cx="7766936" cy="1096899"/>
          </a:xfrm>
        </p:spPr>
        <p:txBody>
          <a:bodyPr>
            <a:normAutofit/>
          </a:bodyPr>
          <a:lstStyle/>
          <a:p>
            <a:pPr algn="ctr">
              <a:lnSpc>
                <a:spcPct val="120000"/>
              </a:lnSpc>
            </a:pPr>
            <a:endParaRPr lang="ru-RU" sz="2900" dirty="0">
              <a:solidFill>
                <a:srgbClr val="0070C0"/>
              </a:solidFill>
              <a:latin typeface="Times New Roman" pitchFamily="18" charset="0"/>
              <a:cs typeface="Times New Roman" pitchFamily="18" charset="0"/>
            </a:endParaRPr>
          </a:p>
          <a:p>
            <a:pPr algn="ctr">
              <a:lnSpc>
                <a:spcPct val="120000"/>
              </a:lnSpc>
            </a:pPr>
            <a:endParaRPr lang="ru-RU" sz="2900" dirty="0" smtClean="0">
              <a:solidFill>
                <a:srgbClr val="0070C0"/>
              </a:solidFill>
              <a:latin typeface="Times New Roman" pitchFamily="18" charset="0"/>
              <a:cs typeface="Times New Roman" pitchFamily="18" charset="0"/>
            </a:endParaRPr>
          </a:p>
          <a:p>
            <a:pPr algn="ctr">
              <a:lnSpc>
                <a:spcPct val="120000"/>
              </a:lnSpc>
            </a:pPr>
            <a:endParaRPr lang="ru-RU" sz="2900" dirty="0">
              <a:solidFill>
                <a:srgbClr val="0070C0"/>
              </a:solidFill>
              <a:latin typeface="Times New Roman" pitchFamily="18" charset="0"/>
              <a:cs typeface="Times New Roman" pitchFamily="18" charset="0"/>
            </a:endParaRPr>
          </a:p>
          <a:p>
            <a:pPr algn="ctr">
              <a:lnSpc>
                <a:spcPct val="120000"/>
              </a:lnSpc>
            </a:pPr>
            <a:endParaRPr lang="ru-RU" sz="2900" dirty="0" smtClean="0">
              <a:solidFill>
                <a:srgbClr val="0070C0"/>
              </a:solidFill>
              <a:latin typeface="Times New Roman" pitchFamily="18" charset="0"/>
              <a:cs typeface="Times New Roman" pitchFamily="18" charset="0"/>
            </a:endParaRPr>
          </a:p>
          <a:p>
            <a:pPr algn="ctr">
              <a:lnSpc>
                <a:spcPct val="120000"/>
              </a:lnSpc>
            </a:pPr>
            <a:endParaRPr lang="ru-RU" sz="2900" dirty="0">
              <a:solidFill>
                <a:srgbClr val="0070C0"/>
              </a:solidFill>
              <a:latin typeface="Times New Roman" pitchFamily="18" charset="0"/>
              <a:cs typeface="Times New Roman" pitchFamily="18" charset="0"/>
            </a:endParaRPr>
          </a:p>
          <a:p>
            <a:pPr algn="ctr">
              <a:lnSpc>
                <a:spcPct val="120000"/>
              </a:lnSpc>
            </a:pPr>
            <a:endParaRPr lang="ru-RU" sz="2900" dirty="0" smtClean="0">
              <a:solidFill>
                <a:srgbClr val="0070C0"/>
              </a:solidFill>
              <a:latin typeface="Times New Roman" pitchFamily="18" charset="0"/>
              <a:cs typeface="Times New Roman" pitchFamily="18" charset="0"/>
            </a:endParaRPr>
          </a:p>
          <a:p>
            <a:pPr algn="ctr">
              <a:lnSpc>
                <a:spcPct val="120000"/>
              </a:lnSpc>
            </a:pPr>
            <a:endParaRPr lang="ru-RU" sz="2900" dirty="0">
              <a:solidFill>
                <a:srgbClr val="0070C0"/>
              </a:solidFill>
              <a:latin typeface="Times New Roman" pitchFamily="18" charset="0"/>
              <a:cs typeface="Times New Roman" pitchFamily="18" charset="0"/>
            </a:endParaRPr>
          </a:p>
          <a:p>
            <a:pPr algn="ctr">
              <a:lnSpc>
                <a:spcPct val="120000"/>
              </a:lnSpc>
            </a:pPr>
            <a:endParaRPr lang="ru-RU" sz="2900" dirty="0" smtClean="0">
              <a:solidFill>
                <a:srgbClr val="0070C0"/>
              </a:solidFill>
              <a:latin typeface="Times New Roman" pitchFamily="18" charset="0"/>
              <a:cs typeface="Times New Roman" pitchFamily="18" charset="0"/>
            </a:endParaRPr>
          </a:p>
          <a:p>
            <a:pPr algn="ctr">
              <a:lnSpc>
                <a:spcPct val="120000"/>
              </a:lnSpc>
            </a:pPr>
            <a:endParaRPr lang="ru-RU" sz="2900" dirty="0">
              <a:solidFill>
                <a:srgbClr val="0070C0"/>
              </a:solidFill>
              <a:latin typeface="Times New Roman" pitchFamily="18" charset="0"/>
              <a:cs typeface="Times New Roman" pitchFamily="18" charset="0"/>
            </a:endParaRPr>
          </a:p>
          <a:p>
            <a:pPr algn="ctr">
              <a:lnSpc>
                <a:spcPct val="120000"/>
              </a:lnSpc>
            </a:pPr>
            <a:endParaRPr lang="ru-RU" sz="2900" dirty="0" smtClean="0">
              <a:solidFill>
                <a:srgbClr val="0070C0"/>
              </a:solidFill>
              <a:latin typeface="Times New Roman" pitchFamily="18" charset="0"/>
              <a:cs typeface="Times New Roman" pitchFamily="18" charset="0"/>
            </a:endParaRPr>
          </a:p>
          <a:p>
            <a:pPr algn="ctr">
              <a:lnSpc>
                <a:spcPct val="120000"/>
              </a:lnSpc>
            </a:pPr>
            <a:endParaRPr lang="ru-RU" sz="2900" dirty="0">
              <a:solidFill>
                <a:srgbClr val="0070C0"/>
              </a:solidFill>
              <a:latin typeface="Times New Roman" pitchFamily="18" charset="0"/>
              <a:cs typeface="Times New Roman" pitchFamily="18" charset="0"/>
            </a:endParaRPr>
          </a:p>
          <a:p>
            <a:pPr algn="ctr">
              <a:lnSpc>
                <a:spcPct val="120000"/>
              </a:lnSpc>
            </a:pPr>
            <a:endParaRPr lang="ru-RU" sz="2900" dirty="0" smtClean="0">
              <a:solidFill>
                <a:srgbClr val="0070C0"/>
              </a:solidFill>
              <a:latin typeface="Times New Roman" pitchFamily="18" charset="0"/>
              <a:cs typeface="Times New Roman" pitchFamily="18" charset="0"/>
            </a:endParaRPr>
          </a:p>
          <a:p>
            <a:pPr algn="ctr">
              <a:lnSpc>
                <a:spcPct val="120000"/>
              </a:lnSpc>
            </a:pPr>
            <a:endParaRPr lang="ru-RU" sz="2900" dirty="0">
              <a:solidFill>
                <a:srgbClr val="0070C0"/>
              </a:solidFill>
              <a:latin typeface="Times New Roman" pitchFamily="18" charset="0"/>
              <a:cs typeface="Times New Roman" pitchFamily="18" charset="0"/>
            </a:endParaRPr>
          </a:p>
          <a:p>
            <a:pPr algn="ctr">
              <a:lnSpc>
                <a:spcPct val="120000"/>
              </a:lnSpc>
            </a:pPr>
            <a:endParaRPr lang="ru-RU" sz="2900" dirty="0" smtClean="0">
              <a:solidFill>
                <a:srgbClr val="0070C0"/>
              </a:solidFill>
              <a:latin typeface="Times New Roman" pitchFamily="18" charset="0"/>
              <a:cs typeface="Times New Roman" pitchFamily="18" charset="0"/>
            </a:endParaRPr>
          </a:p>
          <a:p>
            <a:pPr algn="ctr">
              <a:lnSpc>
                <a:spcPct val="120000"/>
              </a:lnSpc>
            </a:pPr>
            <a:endParaRPr lang="ru-RU" sz="2900" dirty="0">
              <a:solidFill>
                <a:srgbClr val="0070C0"/>
              </a:solidFill>
              <a:latin typeface="Times New Roman" pitchFamily="18" charset="0"/>
              <a:cs typeface="Times New Roman" pitchFamily="18" charset="0"/>
            </a:endParaRPr>
          </a:p>
          <a:p>
            <a:pPr algn="ctr">
              <a:lnSpc>
                <a:spcPct val="120000"/>
              </a:lnSpc>
            </a:pPr>
            <a:endParaRPr lang="ru-RU" sz="2900" dirty="0" smtClean="0">
              <a:solidFill>
                <a:srgbClr val="0070C0"/>
              </a:solidFill>
              <a:latin typeface="Times New Roman" pitchFamily="18" charset="0"/>
              <a:cs typeface="Times New Roman" pitchFamily="18" charset="0"/>
            </a:endParaRPr>
          </a:p>
          <a:p>
            <a:pPr algn="ctr">
              <a:lnSpc>
                <a:spcPct val="120000"/>
              </a:lnSpc>
            </a:pPr>
            <a:endParaRPr lang="ru-RU" sz="2900" dirty="0">
              <a:solidFill>
                <a:srgbClr val="0070C0"/>
              </a:solidFill>
              <a:latin typeface="Times New Roman" pitchFamily="18" charset="0"/>
              <a:cs typeface="Times New Roman" pitchFamily="18" charset="0"/>
            </a:endParaRPr>
          </a:p>
          <a:p>
            <a:pPr algn="ctr">
              <a:lnSpc>
                <a:spcPct val="120000"/>
              </a:lnSpc>
            </a:pPr>
            <a:endParaRPr lang="ru-RU" sz="2900" dirty="0" smtClean="0">
              <a:solidFill>
                <a:srgbClr val="0070C0"/>
              </a:solidFill>
              <a:latin typeface="Times New Roman" pitchFamily="18" charset="0"/>
              <a:cs typeface="Times New Roman" pitchFamily="18" charset="0"/>
            </a:endParaRPr>
          </a:p>
          <a:p>
            <a:pPr algn="ctr">
              <a:lnSpc>
                <a:spcPct val="120000"/>
              </a:lnSpc>
            </a:pPr>
            <a:endParaRPr lang="ru-RU" sz="2900" dirty="0" smtClean="0">
              <a:solidFill>
                <a:srgbClr val="0070C0"/>
              </a:solidFill>
              <a:latin typeface="Times New Roman" pitchFamily="18" charset="0"/>
              <a:cs typeface="Times New Roman" pitchFamily="18" charset="0"/>
            </a:endParaRPr>
          </a:p>
          <a:p>
            <a:pPr>
              <a:lnSpc>
                <a:spcPct val="120000"/>
              </a:lnSpc>
            </a:pPr>
            <a:endParaRPr lang="ru-RU" dirty="0"/>
          </a:p>
        </p:txBody>
      </p:sp>
      <p:sp>
        <p:nvSpPr>
          <p:cNvPr id="5" name="Заголовок 4"/>
          <p:cNvSpPr>
            <a:spLocks noGrp="1"/>
          </p:cNvSpPr>
          <p:nvPr>
            <p:ph type="ctrTitle"/>
          </p:nvPr>
        </p:nvSpPr>
        <p:spPr/>
        <p:txBody>
          <a:bodyPr/>
          <a:lstStyle/>
          <a:p>
            <a:pPr algn="ctr"/>
            <a:r>
              <a:rPr lang="ru-RU" altLang="ru-RU" sz="4800" dirty="0">
                <a:solidFill>
                  <a:schemeClr val="accent4"/>
                </a:solidFill>
                <a:latin typeface="Arial" panose="020B0604020202020204" pitchFamily="34" charset="0"/>
              </a:rPr>
              <a:t>Образовательные </a:t>
            </a:r>
            <a:r>
              <a:rPr lang="ru-RU" altLang="ru-RU" sz="4800" dirty="0" smtClean="0">
                <a:solidFill>
                  <a:schemeClr val="accent4"/>
                </a:solidFill>
                <a:latin typeface="Arial" panose="020B0604020202020204" pitchFamily="34" charset="0"/>
              </a:rPr>
              <a:t>терренкуры</a:t>
            </a:r>
            <a:endParaRPr lang="ru-RU" sz="4800" dirty="0"/>
          </a:p>
        </p:txBody>
      </p:sp>
    </p:spTree>
    <p:extLst>
      <p:ext uri="{BB962C8B-B14F-4D97-AF65-F5344CB8AC3E}">
        <p14:creationId xmlns:p14="http://schemas.microsoft.com/office/powerpoint/2010/main" val="2352080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5" descr="https://apf.mail.ru/cgi-bin/readmsg?id=15992077150480538310;0;1&amp;exif=1&amp;full=1&amp;x-email=zagorod2010%40mail.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TextBox 5"/>
          <p:cNvSpPr txBox="1"/>
          <p:nvPr/>
        </p:nvSpPr>
        <p:spPr>
          <a:xfrm>
            <a:off x="5578997" y="648182"/>
            <a:ext cx="2951545" cy="461665"/>
          </a:xfrm>
          <a:prstGeom prst="rect">
            <a:avLst/>
          </a:prstGeom>
          <a:noFill/>
        </p:spPr>
        <p:txBody>
          <a:bodyPr wrap="square" rtlCol="0">
            <a:spAutoFit/>
          </a:bodyPr>
          <a:lstStyle/>
          <a:p>
            <a:r>
              <a:rPr lang="ru-RU" sz="2400" b="1" dirty="0" smtClean="0">
                <a:solidFill>
                  <a:srgbClr val="00B050"/>
                </a:solidFill>
                <a:latin typeface="Times New Roman" pitchFamily="18" charset="0"/>
                <a:cs typeface="Times New Roman" pitchFamily="18" charset="0"/>
              </a:rPr>
              <a:t> </a:t>
            </a:r>
            <a:endParaRPr lang="ru-RU" sz="2400" b="1" dirty="0">
              <a:solidFill>
                <a:srgbClr val="00B050"/>
              </a:solidFill>
              <a:latin typeface="Times New Roman" pitchFamily="18" charset="0"/>
              <a:cs typeface="Times New Roman" pitchFamily="18" charset="0"/>
            </a:endParaRPr>
          </a:p>
        </p:txBody>
      </p:sp>
      <p:sp>
        <p:nvSpPr>
          <p:cNvPr id="2" name="Прямоугольник 1"/>
          <p:cNvSpPr/>
          <p:nvPr/>
        </p:nvSpPr>
        <p:spPr>
          <a:xfrm>
            <a:off x="460375" y="582994"/>
            <a:ext cx="6096000" cy="1477328"/>
          </a:xfrm>
          <a:prstGeom prst="rect">
            <a:avLst/>
          </a:prstGeom>
        </p:spPr>
        <p:txBody>
          <a:bodyPr>
            <a:spAutoFit/>
          </a:bodyPr>
          <a:lstStyle/>
          <a:p>
            <a:r>
              <a:rPr lang="ru-RU" b="1" dirty="0"/>
              <a:t>1-я остановка — «Цветочный сад: многолетние растения»</a:t>
            </a:r>
          </a:p>
          <a:p>
            <a:r>
              <a:rPr lang="ru-RU" dirty="0"/>
              <a:t>Дети рассматривают то, что находится на участке, называют знакомые цветы, в зависимости от времени года рассказывают, как за ними нужно ухаживать. </a:t>
            </a:r>
          </a:p>
        </p:txBody>
      </p:sp>
      <p:pic>
        <p:nvPicPr>
          <p:cNvPr id="7" name="Picture 2" descr="C:\Users\рабочий 1\Downloads\IMG-20200904-WA0018.jpg"/>
          <p:cNvPicPr>
            <a:picLocks noChangeAspect="1" noChangeArrowheads="1"/>
          </p:cNvPicPr>
          <p:nvPr/>
        </p:nvPicPr>
        <p:blipFill>
          <a:blip r:embed="rId2" cstate="print"/>
          <a:srcRect/>
          <a:stretch>
            <a:fillRect/>
          </a:stretch>
        </p:blipFill>
        <p:spPr bwMode="auto">
          <a:xfrm rot="5400000">
            <a:off x="3713338" y="2308079"/>
            <a:ext cx="4498304" cy="428026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рабочий 1\Desktop\2018-2019 уч.г\все фото\фото для авг.конференции\DSCN46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299"/>
          <a:stretch/>
        </p:blipFill>
        <p:spPr bwMode="auto">
          <a:xfrm>
            <a:off x="2289544" y="2940907"/>
            <a:ext cx="5886257" cy="3122141"/>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p:txBody>
          <a:bodyPr>
            <a:noAutofit/>
          </a:bodyPr>
          <a:lstStyle/>
          <a:p>
            <a:r>
              <a:rPr lang="ru-RU" sz="2000" dirty="0"/>
              <a:t>Содержание терренкура зависит от выбранной тематики, времени года и погоды. В пешие прогулки педагоги могут включить познавательные беседы, наблюдения за насекомыми, птицами, растениями, сбор природного материала, знакомые детям подвижные и дидактические игры, игры на внимание, спортивные игры, комплекс оздоровительных физических упражнений.</a:t>
            </a:r>
          </a:p>
        </p:txBody>
      </p:sp>
      <p:sp>
        <p:nvSpPr>
          <p:cNvPr id="4" name="Объект 3"/>
          <p:cNvSpPr>
            <a:spLocks noGrp="1"/>
          </p:cNvSpPr>
          <p:nvPr>
            <p:ph idx="1"/>
          </p:nvPr>
        </p:nvSpPr>
        <p:spPr/>
        <p:txBody>
          <a:bodyPr/>
          <a:lstStyle/>
          <a:p>
            <a:endParaRPr lang="ru-RU" dirty="0"/>
          </a:p>
        </p:txBody>
      </p:sp>
    </p:spTree>
    <p:extLst>
      <p:ext uri="{BB962C8B-B14F-4D97-AF65-F5344CB8AC3E}">
        <p14:creationId xmlns:p14="http://schemas.microsoft.com/office/powerpoint/2010/main" val="3106567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Структура пеших прогулок</a:t>
            </a:r>
          </a:p>
        </p:txBody>
      </p:sp>
      <p:sp>
        <p:nvSpPr>
          <p:cNvPr id="3" name="Объект 2"/>
          <p:cNvSpPr>
            <a:spLocks noGrp="1"/>
          </p:cNvSpPr>
          <p:nvPr>
            <p:ph idx="1"/>
          </p:nvPr>
        </p:nvSpPr>
        <p:spPr/>
        <p:txBody>
          <a:bodyPr/>
          <a:lstStyle/>
          <a:p>
            <a:r>
              <a:rPr lang="ru-RU" dirty="0"/>
              <a:t>Структура пеших прогулок предполагает:</a:t>
            </a:r>
          </a:p>
          <a:p>
            <a:r>
              <a:rPr lang="ru-RU" dirty="0"/>
              <a:t>сбор и движение до следующей точки маршрута;</a:t>
            </a:r>
          </a:p>
          <a:p>
            <a:r>
              <a:rPr lang="ru-RU" dirty="0"/>
              <a:t>остановку, привал, познавательно-исследовательскую деятельность детей и взрослых;</a:t>
            </a:r>
          </a:p>
          <a:p>
            <a:r>
              <a:rPr lang="ru-RU" dirty="0"/>
              <a:t>комплекс оздоровительных игр и физических упражнений;</a:t>
            </a:r>
          </a:p>
          <a:p>
            <a:r>
              <a:rPr lang="ru-RU" dirty="0"/>
              <a:t>самостоятельную деятельность детей;</a:t>
            </a:r>
          </a:p>
          <a:p>
            <a:r>
              <a:rPr lang="ru-RU" dirty="0"/>
              <a:t>сбор и возвращение в группу.</a:t>
            </a:r>
          </a:p>
          <a:p>
            <a:endParaRPr lang="ru-RU" dirty="0"/>
          </a:p>
        </p:txBody>
      </p:sp>
    </p:spTree>
    <p:extLst>
      <p:ext uri="{BB962C8B-B14F-4D97-AF65-F5344CB8AC3E}">
        <p14:creationId xmlns:p14="http://schemas.microsoft.com/office/powerpoint/2010/main" val="2676401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1554" y="121921"/>
            <a:ext cx="8694021" cy="1139720"/>
          </a:xfrm>
        </p:spPr>
        <p:txBody>
          <a:bodyPr>
            <a:normAutofit fontScale="90000"/>
          </a:bodyPr>
          <a:lstStyle/>
          <a:p>
            <a:r>
              <a:rPr lang="ru-RU" sz="2400" b="1" dirty="0" smtClean="0"/>
              <a:t> </a:t>
            </a:r>
            <a:r>
              <a:rPr lang="ru-RU" sz="2400" b="1" dirty="0"/>
              <a:t>О</a:t>
            </a:r>
            <a:r>
              <a:rPr lang="ru-RU" sz="2400" b="1" dirty="0" smtClean="0"/>
              <a:t>становка</a:t>
            </a:r>
            <a:r>
              <a:rPr lang="ru-RU" sz="2400" b="1" dirty="0"/>
              <a:t> — «Будущие олимпийцы»</a:t>
            </a:r>
            <a:br>
              <a:rPr lang="ru-RU" sz="2400" b="1" dirty="0"/>
            </a:br>
            <a:r>
              <a:rPr lang="ru-RU" sz="2400" dirty="0"/>
              <a:t>Во время этой остановки на спортивной площадке воспитатель или инструктор по физической культуре организует игры с дошкольниками и физкультминутки</a:t>
            </a:r>
            <a:r>
              <a:rPr lang="ru-RU" sz="2400" baseline="30000" dirty="0">
                <a:hlinkClick r:id="rId2"/>
              </a:rPr>
              <a:t>2</a:t>
            </a:r>
            <a:r>
              <a:rPr lang="ru-RU" sz="2400" dirty="0"/>
              <a:t>. Время остановки — 30 мин.</a:t>
            </a:r>
            <a:br>
              <a:rPr lang="ru-RU" sz="2400" dirty="0"/>
            </a:br>
            <a:endParaRPr lang="ru-RU" sz="2400" dirty="0">
              <a:latin typeface="Times New Roman" pitchFamily="18" charset="0"/>
              <a:cs typeface="Times New Roman" pitchFamily="18" charset="0"/>
            </a:endParaRP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049" y="1886464"/>
            <a:ext cx="6134856" cy="46011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Актуальность </a:t>
            </a:r>
            <a:endParaRPr lang="ru-RU" dirty="0"/>
          </a:p>
        </p:txBody>
      </p:sp>
      <p:sp>
        <p:nvSpPr>
          <p:cNvPr id="3" name="Объект 2"/>
          <p:cNvSpPr>
            <a:spLocks noGrp="1"/>
          </p:cNvSpPr>
          <p:nvPr>
            <p:ph idx="1"/>
          </p:nvPr>
        </p:nvSpPr>
        <p:spPr/>
        <p:txBody>
          <a:bodyPr/>
          <a:lstStyle/>
          <a:p>
            <a:r>
              <a:rPr lang="ru-RU" dirty="0"/>
              <a:t>В федеральном государственном образовательном стандарте дошкольного образования, утв. приказом </a:t>
            </a:r>
            <a:r>
              <a:rPr lang="ru-RU" dirty="0" err="1"/>
              <a:t>Минобрнауки</a:t>
            </a:r>
            <a:r>
              <a:rPr lang="ru-RU" dirty="0"/>
              <a:t> России от  17.10.2013 № 1155 (далее - ФГОС ДО), сформулированы требования к развивающей предметно-пространственной среде ДОО, делающие акцент на территории (участке), прилегающей к образовательной организации или находящейся на небольшом удалении от нее, приспособленной для реализации образовательной программы дошкольного образования и включающей материалы, оборудование и инвентарь для развития детей дошкольного возраста в соответствии с особенностями каждого возрастного этапа, охраны и укрепления их здоровья, учета и коррекции недостатков </a:t>
            </a:r>
            <a:r>
              <a:rPr lang="ru-RU" dirty="0" smtClean="0"/>
              <a:t>развития</a:t>
            </a:r>
            <a:endParaRPr lang="ru-RU" dirty="0"/>
          </a:p>
        </p:txBody>
      </p:sp>
    </p:spTree>
    <p:extLst>
      <p:ext uri="{BB962C8B-B14F-4D97-AF65-F5344CB8AC3E}">
        <p14:creationId xmlns:p14="http://schemas.microsoft.com/office/powerpoint/2010/main" val="3389792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Согласно ФГОС ДО развивающая предметно-пространственная среда</a:t>
            </a:r>
          </a:p>
        </p:txBody>
      </p:sp>
      <p:sp>
        <p:nvSpPr>
          <p:cNvPr id="3" name="Объект 2"/>
          <p:cNvSpPr>
            <a:spLocks noGrp="1"/>
          </p:cNvSpPr>
          <p:nvPr>
            <p:ph idx="1"/>
          </p:nvPr>
        </p:nvSpPr>
        <p:spPr/>
        <p:txBody>
          <a:bodyPr>
            <a:normAutofit fontScale="85000" lnSpcReduction="20000"/>
          </a:bodyPr>
          <a:lstStyle/>
          <a:p>
            <a:r>
              <a:rPr lang="ru-RU" dirty="0" smtClean="0"/>
              <a:t>должна</a:t>
            </a:r>
            <a:r>
              <a:rPr lang="ru-RU" dirty="0"/>
              <a:t>:</a:t>
            </a:r>
          </a:p>
          <a:p>
            <a:r>
              <a:rPr lang="ru-RU" dirty="0"/>
              <a:t>обеспечивать возможность общения и совместной деятельности детей ( в т. ч. детей разного возраста) и взрослых, двигательной активности дошкольников, а также возможности для уединения;</a:t>
            </a:r>
          </a:p>
          <a:p>
            <a:r>
              <a:rPr lang="ru-RU" dirty="0"/>
              <a:t>быть содержательно-насыщенной, трансформируемой, полифункциональной, вариативной, доступной и безопасной.</a:t>
            </a:r>
          </a:p>
          <a:p>
            <a:r>
              <a:rPr lang="ru-RU" dirty="0" err="1"/>
              <a:t>Трансформируемость</a:t>
            </a:r>
            <a:r>
              <a:rPr lang="ru-RU" dirty="0"/>
              <a:t> пространства предполагает возможность изменений предметно-пространственной среды территории, прилегающей к ДОО, в зависимости от образовательной ситуации, в т. ч. от меняющихся интересов и возможностей детей.</a:t>
            </a:r>
          </a:p>
          <a:p>
            <a:r>
              <a:rPr lang="ru-RU" dirty="0"/>
              <a:t>Одним из способов создания единого образовательного пространства развития ребенка, включая прилегающую территорию, может являться организация центров познавательно-исследовательской деятельности на участке детского сада. Воспитатели разных возрастных групп, инструктор по физической культуре, методист (старший воспитатель) совместно разрабатывают несколько специальных образовательных маршрутов, или образовательных терренкуров, по территории ДОО разной категории сложности в зависимости от группы здоровья детей, их возраста, интересов.</a:t>
            </a:r>
          </a:p>
          <a:p>
            <a:endParaRPr lang="ru-RU" dirty="0"/>
          </a:p>
        </p:txBody>
      </p:sp>
    </p:spTree>
    <p:extLst>
      <p:ext uri="{BB962C8B-B14F-4D97-AF65-F5344CB8AC3E}">
        <p14:creationId xmlns:p14="http://schemas.microsoft.com/office/powerpoint/2010/main" val="885340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4"/>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 name="Рисунок 12" descr="C:\Users\рабочий 1\Desktop\фото садика\DSCN460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0649" y="2982097"/>
            <a:ext cx="6788418" cy="3558746"/>
          </a:xfrm>
          <a:prstGeom prst="rect">
            <a:avLst/>
          </a:prstGeom>
          <a:noFill/>
          <a:ln>
            <a:noFill/>
          </a:ln>
        </p:spPr>
      </p:pic>
      <p:sp>
        <p:nvSpPr>
          <p:cNvPr id="14" name="Rectangle 3"/>
          <p:cNvSpPr>
            <a:spLocks noGrp="1" noChangeArrowheads="1"/>
          </p:cNvSpPr>
          <p:nvPr>
            <p:ph type="title"/>
          </p:nvPr>
        </p:nvSpPr>
        <p:spPr bwMode="auto">
          <a:xfrm>
            <a:off x="283052" y="544341"/>
            <a:ext cx="671911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Aft>
                <a:spcPct val="0"/>
              </a:spcAft>
            </a:pPr>
            <a:r>
              <a:rPr lang="ru-RU" altLang="ru-RU" sz="1800" dirty="0">
                <a:solidFill>
                  <a:schemeClr val="accent4"/>
                </a:solidFill>
                <a:latin typeface="Arial" panose="020B0604020202020204" pitchFamily="34" charset="0"/>
              </a:rPr>
              <a:t>Образовательные терренкуры — это специально организованные маршруты для детей по территории ДОО с посещением зоны игр на асфальте, центров познавательно-исследовательской деятельности, прохождением экологических и оздоровительных троп</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6" name="Объект 15"/>
          <p:cNvSpPr>
            <a:spLocks noGrp="1"/>
          </p:cNvSpPr>
          <p:nvPr>
            <p:ph sz="half" idx="2"/>
          </p:nvPr>
        </p:nvSpPr>
        <p:spPr>
          <a:xfrm>
            <a:off x="7825946" y="4728519"/>
            <a:ext cx="1448058" cy="1312843"/>
          </a:xfrm>
        </p:spPr>
        <p:txBody>
          <a:bodyPr/>
          <a:lstStyle/>
          <a:p>
            <a:pPr marL="0" indent="0">
              <a:buNone/>
            </a:pPr>
            <a:endParaRPr lang="ru-RU" dirty="0"/>
          </a:p>
        </p:txBody>
      </p:sp>
    </p:spTree>
    <p:extLst>
      <p:ext uri="{BB962C8B-B14F-4D97-AF65-F5344CB8AC3E}">
        <p14:creationId xmlns:p14="http://schemas.microsoft.com/office/powerpoint/2010/main" val="611721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677334" y="3023285"/>
            <a:ext cx="4184035" cy="3018075"/>
          </a:xfrm>
        </p:spPr>
        <p:txBody>
          <a:bodyPr>
            <a:normAutofit/>
          </a:bodyPr>
          <a:lstStyle/>
          <a:p>
            <a:r>
              <a:rPr lang="ru-RU" dirty="0"/>
              <a:t>Цель образовательного терренкура — оздоровление организма воспитанников, повышение уровня двигательной активности, познавательно-исследовательская деятельность детей и взрослых.</a:t>
            </a:r>
          </a:p>
          <a:p>
            <a:endParaRPr lang="ru-RU" dirty="0"/>
          </a:p>
        </p:txBody>
      </p:sp>
      <p:sp>
        <p:nvSpPr>
          <p:cNvPr id="4" name="Объект 3"/>
          <p:cNvSpPr>
            <a:spLocks noGrp="1"/>
          </p:cNvSpPr>
          <p:nvPr>
            <p:ph sz="half" idx="2"/>
          </p:nvPr>
        </p:nvSpPr>
        <p:spPr/>
        <p:txBody>
          <a:bodyPr>
            <a:normAutofit/>
          </a:bodyPr>
          <a:lstStyle/>
          <a:p>
            <a:r>
              <a:rPr lang="ru-RU" dirty="0"/>
              <a:t>Задачами образовательного терренкура являются:</a:t>
            </a:r>
          </a:p>
          <a:p>
            <a:r>
              <a:rPr lang="ru-RU" dirty="0"/>
              <a:t>упражнение детей в основных движениях;</a:t>
            </a:r>
          </a:p>
          <a:p>
            <a:r>
              <a:rPr lang="ru-RU" dirty="0"/>
              <a:t>развитие у них выносливости, ловкости, координации движений, навыков самоорганизации;</a:t>
            </a:r>
          </a:p>
          <a:p>
            <a:r>
              <a:rPr lang="ru-RU" dirty="0"/>
              <a:t>воспитание любознательности, ответственного отношения к прогулкам на природе</a:t>
            </a:r>
          </a:p>
          <a:p>
            <a:endParaRPr lang="ru-RU" dirty="0"/>
          </a:p>
        </p:txBody>
      </p:sp>
    </p:spTree>
    <p:extLst>
      <p:ext uri="{BB962C8B-B14F-4D97-AF65-F5344CB8AC3E}">
        <p14:creationId xmlns:p14="http://schemas.microsoft.com/office/powerpoint/2010/main" val="3087646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altLang="ru-RU" sz="2800" dirty="0">
                <a:solidFill>
                  <a:srgbClr val="00B050"/>
                </a:solidFill>
                <a:latin typeface="Arial" panose="020B0604020202020204" pitchFamily="34" charset="0"/>
              </a:rPr>
              <a:t>Терренкур (нем. </a:t>
            </a:r>
            <a:r>
              <a:rPr lang="ru-RU" altLang="ru-RU" sz="2800" dirty="0" err="1">
                <a:solidFill>
                  <a:srgbClr val="00B050"/>
                </a:solidFill>
                <a:latin typeface="Arial" panose="020B0604020202020204" pitchFamily="34" charset="0"/>
              </a:rPr>
              <a:t>terrain</a:t>
            </a:r>
            <a:r>
              <a:rPr lang="ru-RU" altLang="ru-RU" sz="2800" dirty="0">
                <a:solidFill>
                  <a:srgbClr val="00B050"/>
                </a:solidFill>
                <a:latin typeface="Arial" panose="020B0604020202020204" pitchFamily="34" charset="0"/>
              </a:rPr>
              <a:t> — местность, участок, территория, </a:t>
            </a:r>
            <a:r>
              <a:rPr lang="ru-RU" altLang="ru-RU" sz="2800" dirty="0" err="1">
                <a:solidFill>
                  <a:srgbClr val="00B050"/>
                </a:solidFill>
                <a:latin typeface="Arial" panose="020B0604020202020204" pitchFamily="34" charset="0"/>
              </a:rPr>
              <a:t>kur</a:t>
            </a:r>
            <a:r>
              <a:rPr lang="ru-RU" altLang="ru-RU" sz="2800" dirty="0">
                <a:solidFill>
                  <a:srgbClr val="00B050"/>
                </a:solidFill>
                <a:latin typeface="Arial" panose="020B0604020202020204" pitchFamily="34" charset="0"/>
              </a:rPr>
              <a:t> — лечение) — метод лечения дозированными по расстоянию, времени и углу наклона пешими восхождениями по размеченным маршрутам. Естественный терренкур лечит не только дозированной нагрузкой, но и общением с природой, чистым воздухом, психоэмоциональным комфортом. Терренкур способствует закаливанию организма, а красоты природы, спокойная обстановка создают предпосылки для снятия нервно-эмоционального напряжения.</a:t>
            </a:r>
            <a:endParaRPr lang="ru-RU" sz="2800" dirty="0"/>
          </a:p>
        </p:txBody>
      </p:sp>
    </p:spTree>
    <p:extLst>
      <p:ext uri="{BB962C8B-B14F-4D97-AF65-F5344CB8AC3E}">
        <p14:creationId xmlns:p14="http://schemas.microsoft.com/office/powerpoint/2010/main" val="4267583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a:t>Требования к организации образовательных терренкуров с детьми и соблюдению правил безопасности в ходе их </a:t>
            </a:r>
            <a:r>
              <a:rPr lang="ru-RU" sz="2400" b="1" dirty="0" smtClean="0"/>
              <a:t>проведения</a:t>
            </a:r>
            <a:endParaRPr lang="ru-RU" sz="2400" dirty="0"/>
          </a:p>
        </p:txBody>
      </p:sp>
      <p:sp>
        <p:nvSpPr>
          <p:cNvPr id="3" name="Объект 2"/>
          <p:cNvSpPr>
            <a:spLocks noGrp="1"/>
          </p:cNvSpPr>
          <p:nvPr>
            <p:ph idx="1"/>
          </p:nvPr>
        </p:nvSpPr>
        <p:spPr/>
        <p:txBody>
          <a:bodyPr>
            <a:normAutofit fontScale="92500" lnSpcReduction="10000"/>
          </a:bodyPr>
          <a:lstStyle/>
          <a:p>
            <a:r>
              <a:rPr lang="ru-RU" dirty="0"/>
              <a:t>примерные варианты маршрутов разрабатываются с учетом физической нагрузки, познавательного содержания, интересов детей, обсуждаются в процессе взаимодействия воспитателей и инструктора по физической культуре, утверждаются старшим воспитателем или методистом ДОО;</a:t>
            </a:r>
          </a:p>
          <a:p>
            <a:r>
              <a:rPr lang="ru-RU" dirty="0"/>
              <a:t>оборудование и атрибуты для организации спортивных, дидактических игр, самостоятельной деятельности дошкольников подбираются в соответствии с разработанными маршрутами с учетом интересов детей, времени года и погодных условий;</a:t>
            </a:r>
          </a:p>
          <a:p>
            <a:r>
              <a:rPr lang="ru-RU" dirty="0"/>
              <a:t>прогулки предусматривают контроль за соблюдением правильного дыхания, сохранение оптимальной нагрузки, результатом которой является появление у участников маршрута приятной усталости к концу пути;</a:t>
            </a:r>
          </a:p>
          <a:p>
            <a:r>
              <a:rPr lang="ru-RU" dirty="0"/>
              <a:t>одежда и обувь воспитанников для пеших прогулок должны соответствовать сезону года и погодным условиям;</a:t>
            </a:r>
          </a:p>
          <a:p>
            <a:r>
              <a:rPr lang="ru-RU" dirty="0"/>
              <a:t>обязательно наличие аптечки.</a:t>
            </a:r>
          </a:p>
          <a:p>
            <a:endParaRPr lang="ru-RU" dirty="0"/>
          </a:p>
        </p:txBody>
      </p:sp>
    </p:spTree>
    <p:extLst>
      <p:ext uri="{BB962C8B-B14F-4D97-AF65-F5344CB8AC3E}">
        <p14:creationId xmlns:p14="http://schemas.microsoft.com/office/powerpoint/2010/main" val="3210771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Маршрут терренкура</a:t>
            </a:r>
          </a:p>
        </p:txBody>
      </p:sp>
      <p:sp>
        <p:nvSpPr>
          <p:cNvPr id="3" name="Объект 2"/>
          <p:cNvSpPr>
            <a:spLocks noGrp="1"/>
          </p:cNvSpPr>
          <p:nvPr>
            <p:ph idx="1"/>
          </p:nvPr>
        </p:nvSpPr>
        <p:spPr/>
        <p:txBody>
          <a:bodyPr/>
          <a:lstStyle/>
          <a:p>
            <a:r>
              <a:rPr lang="ru-RU" dirty="0"/>
              <a:t>Маршрут терренкура разбивается на несколько «станций», или «домов». Каждая «станция» может иметь свое название: «</a:t>
            </a:r>
            <a:r>
              <a:rPr lang="ru-RU" dirty="0" err="1"/>
              <a:t>Метеолаборатория</a:t>
            </a:r>
            <a:r>
              <a:rPr lang="ru-RU" dirty="0"/>
              <a:t>», «В стране сказок», «Поляна богатырей», «Птичья столовая», Центр отдыха и т. д. При этом не все «дома» стационарны, расположение некоторых из них можно периодически менять. В жаркое летнее время может появиться «Дом Феи воды» (</a:t>
            </a:r>
            <a:r>
              <a:rPr lang="ru-RU" dirty="0" err="1"/>
              <a:t>плескательница</a:t>
            </a:r>
            <a:r>
              <a:rPr lang="ru-RU" dirty="0"/>
              <a:t> или надувной бассейн, самодельные брызгалки), осенью — лабиринт из сухих листьев, зимой — снежный лабиринт.</a:t>
            </a:r>
          </a:p>
        </p:txBody>
      </p:sp>
    </p:spTree>
    <p:extLst>
      <p:ext uri="{BB962C8B-B14F-4D97-AF65-F5344CB8AC3E}">
        <p14:creationId xmlns:p14="http://schemas.microsoft.com/office/powerpoint/2010/main" val="2530079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13405" y="2156273"/>
            <a:ext cx="4670854" cy="1846659"/>
          </a:xfrm>
          <a:prstGeom prst="rect">
            <a:avLst/>
          </a:prstGeom>
        </p:spPr>
        <p:txBody>
          <a:bodyPr wrap="square">
            <a:spAutoFit/>
          </a:bodyPr>
          <a:lstStyle/>
          <a:p>
            <a:endParaRPr lang="ru-RU" dirty="0"/>
          </a:p>
          <a:p>
            <a:r>
              <a:rPr lang="ru-RU" sz="3200" dirty="0" smtClean="0"/>
              <a:t>познавательно-исследовательская деятельность</a:t>
            </a:r>
            <a:endParaRPr lang="ru-RU" sz="3200" dirty="0"/>
          </a:p>
        </p:txBody>
      </p:sp>
      <p:pic>
        <p:nvPicPr>
          <p:cNvPr id="6" name="Picture 1" descr="C:\Users\рабочий 1\Downloads\IMG-20200904-WA0016.jpg"/>
          <p:cNvPicPr>
            <a:picLocks noChangeAspect="1" noChangeArrowheads="1"/>
          </p:cNvPicPr>
          <p:nvPr/>
        </p:nvPicPr>
        <p:blipFill>
          <a:blip r:embed="rId2" cstate="print"/>
          <a:srcRect/>
          <a:stretch>
            <a:fillRect/>
          </a:stretch>
        </p:blipFill>
        <p:spPr bwMode="auto">
          <a:xfrm>
            <a:off x="295310" y="1223046"/>
            <a:ext cx="4696820" cy="5441475"/>
          </a:xfrm>
          <a:prstGeom prst="rect">
            <a:avLst/>
          </a:prstGeom>
          <a:noFill/>
        </p:spPr>
      </p:pic>
    </p:spTree>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672</TotalTime>
  <Words>66</Words>
  <Application>Microsoft Office PowerPoint</Application>
  <PresentationFormat>Широкоэкранный</PresentationFormat>
  <Paragraphs>56</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Times New Roman</vt:lpstr>
      <vt:lpstr>Trebuchet MS</vt:lpstr>
      <vt:lpstr>Wingdings 3</vt:lpstr>
      <vt:lpstr>Грань</vt:lpstr>
      <vt:lpstr>Образовательные терренкуры</vt:lpstr>
      <vt:lpstr>Актуальность </vt:lpstr>
      <vt:lpstr>Согласно ФГОС ДО развивающая предметно-пространственная среда</vt:lpstr>
      <vt:lpstr>Образовательные терренкуры — это специально организованные маршруты для детей по территории ДОО с посещением зоны игр на асфальте, центров познавательно-исследовательской деятельности, прохождением экологических и оздоровительных троп</vt:lpstr>
      <vt:lpstr>Презентация PowerPoint</vt:lpstr>
      <vt:lpstr>Терренкур (нем. terrain — местность, участок, территория, kur — лечение) — метод лечения дозированными по расстоянию, времени и углу наклона пешими восхождениями по размеченным маршрутам. Естественный терренкур лечит не только дозированной нагрузкой, но и общением с природой, чистым воздухом, психоэмоциональным комфортом. Терренкур способствует закаливанию организма, а красоты природы, спокойная обстановка создают предпосылки для снятия нервно-эмоционального напряжения.</vt:lpstr>
      <vt:lpstr>Требования к организации образовательных терренкуров с детьми и соблюдению правил безопасности в ходе их проведения</vt:lpstr>
      <vt:lpstr>Маршрут терренкура</vt:lpstr>
      <vt:lpstr>Презентация PowerPoint</vt:lpstr>
      <vt:lpstr>Презентация PowerPoint</vt:lpstr>
      <vt:lpstr>Содержание терренкура зависит от выбранной тематики, времени года и погоды. В пешие прогулки педагоги могут включить познавательные беседы, наблюдения за насекомыми, птицами, растениями, сбор природного материала, знакомые детям подвижные и дидактические игры, игры на внимание, спортивные игры, комплекс оздоровительных физических упражнений.</vt:lpstr>
      <vt:lpstr>Структура пеших прогулок</vt:lpstr>
      <vt:lpstr> Остановка — «Будущие олимпийцы» Во время этой остановки на спортивной площадке воспитатель или инструктор по физической культуре организует игры с дошкольниками и физкультминутки2. Время остановки — 30 мин.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ОГОРОД НАШЕГО ДОУ</dc:title>
  <dc:creator>1</dc:creator>
  <cp:lastModifiedBy>1</cp:lastModifiedBy>
  <cp:revision>37</cp:revision>
  <dcterms:created xsi:type="dcterms:W3CDTF">2020-09-03T06:43:33Z</dcterms:created>
  <dcterms:modified xsi:type="dcterms:W3CDTF">2021-01-21T05:16:36Z</dcterms:modified>
</cp:coreProperties>
</file>